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6" r:id="rId2"/>
    <p:sldId id="29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C240F"/>
    <a:srgbClr val="CB460F"/>
    <a:srgbClr val="FA5B36"/>
    <a:srgbClr val="0E4B91"/>
    <a:srgbClr val="18548A"/>
    <a:srgbClr val="15538C"/>
    <a:srgbClr val="0B2F49"/>
    <a:srgbClr val="092F4B"/>
    <a:srgbClr val="A1472D"/>
    <a:srgbClr val="A34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41" autoAdjust="0"/>
    <p:restoredTop sz="80632" autoAdjust="0"/>
  </p:normalViewPr>
  <p:slideViewPr>
    <p:cSldViewPr snapToGrid="0" snapToObjects="1">
      <p:cViewPr>
        <p:scale>
          <a:sx n="100" d="100"/>
          <a:sy n="100" d="100"/>
        </p:scale>
        <p:origin x="920" y="184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4/1/16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4/1/16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This shows the rough schedule of APAC Space and suggested topics.  Please do share with us what you think should be the </a:t>
            </a:r>
            <a:r>
              <a:rPr lang="en-US" baseline="0" smtClean="0"/>
              <a:t>future topics.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07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This shows the rough schedule of APAC Space and suggested topics.  Please do share with us what you think should be the </a:t>
            </a:r>
            <a:r>
              <a:rPr lang="en-US" baseline="0" smtClean="0"/>
              <a:t>future topics.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51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273862" y="4868431"/>
            <a:ext cx="9144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1980"/>
              </a:lnSpc>
              <a:buFont typeface="Arial" charset="0"/>
              <a:buChar char="•"/>
            </a:pPr>
            <a:r>
              <a:rPr lang="en-US" sz="1400" dirty="0">
                <a:solidFill>
                  <a:srgbClr val="154A78"/>
                </a:solidFill>
                <a:latin typeface="Source Sans Pro Light"/>
                <a:cs typeface="Source Sans Pro Light"/>
              </a:rPr>
              <a:t>Propose 2</a:t>
            </a:r>
            <a:r>
              <a:rPr lang="en-US" sz="1400" baseline="30000" dirty="0">
                <a:solidFill>
                  <a:srgbClr val="154A78"/>
                </a:solidFill>
                <a:latin typeface="Source Sans Pro Light"/>
                <a:cs typeface="Source Sans Pro Light"/>
              </a:rPr>
              <a:t>nd</a:t>
            </a:r>
            <a:r>
              <a:rPr lang="en-US" sz="1400" dirty="0">
                <a:solidFill>
                  <a:srgbClr val="154A78"/>
                </a:solidFill>
                <a:latin typeface="Source Sans Pro Light"/>
                <a:cs typeface="Source Sans Pro Light"/>
              </a:rPr>
              <a:t> </a:t>
            </a:r>
            <a:r>
              <a:rPr lang="en-US" sz="1400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Thurs of </a:t>
            </a:r>
            <a:r>
              <a:rPr lang="en-US" sz="1400" dirty="0">
                <a:solidFill>
                  <a:srgbClr val="154A78"/>
                </a:solidFill>
                <a:latin typeface="Source Sans Pro Light"/>
                <a:cs typeface="Source Sans Pro Light"/>
              </a:rPr>
              <a:t>the </a:t>
            </a:r>
            <a:r>
              <a:rPr lang="en-US" sz="1400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month (bi-monthly), </a:t>
            </a:r>
            <a:r>
              <a:rPr lang="en-US" sz="1400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03:00 </a:t>
            </a:r>
            <a:r>
              <a:rPr lang="en-US" sz="1400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(UTC) / 11:00 (SGT) starting from </a:t>
            </a:r>
            <a:r>
              <a:rPr lang="en-US" sz="1400" u="sng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Jun 2016 onwards</a:t>
            </a:r>
          </a:p>
          <a:p>
            <a:pPr marL="285750" indent="-285750">
              <a:lnSpc>
                <a:spcPts val="1980"/>
              </a:lnSpc>
              <a:buFont typeface="Arial" charset="0"/>
              <a:buChar char="•"/>
            </a:pPr>
            <a:r>
              <a:rPr lang="en-US" sz="1400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Avoid </a:t>
            </a:r>
            <a:r>
              <a:rPr lang="en-US" sz="1400" dirty="0">
                <a:solidFill>
                  <a:srgbClr val="154A78"/>
                </a:solidFill>
                <a:latin typeface="Source Sans Pro Light"/>
                <a:cs typeface="Source Sans Pro Light"/>
              </a:rPr>
              <a:t>webinar fatigue – alternate months with APRALO-APAC Webinars</a:t>
            </a:r>
          </a:p>
          <a:p>
            <a:pPr marL="285750" indent="-285750">
              <a:lnSpc>
                <a:spcPts val="1980"/>
              </a:lnSpc>
              <a:buFont typeface="Arial" charset="0"/>
              <a:buChar char="•"/>
            </a:pPr>
            <a:r>
              <a:rPr lang="en-US" sz="1400" dirty="0">
                <a:solidFill>
                  <a:srgbClr val="154A78"/>
                </a:solidFill>
                <a:latin typeface="Source Sans Pro Light"/>
                <a:cs typeface="Source Sans Pro Light"/>
              </a:rPr>
              <a:t>Brainstorm future APAC topics – focus more on policy discussion and garnering public/community </a:t>
            </a:r>
            <a:r>
              <a:rPr lang="en-US" sz="1400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comments</a:t>
            </a:r>
          </a:p>
          <a:p>
            <a:pPr marL="285750" indent="-285750">
              <a:lnSpc>
                <a:spcPts val="1980"/>
              </a:lnSpc>
              <a:buFont typeface="Arial" charset="0"/>
              <a:buChar char="•"/>
            </a:pPr>
            <a:r>
              <a:rPr lang="en-US" sz="1400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Next APAC Space: </a:t>
            </a:r>
            <a:r>
              <a:rPr lang="en-US" sz="1400" b="1" u="sng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21 Apr </a:t>
            </a:r>
            <a:r>
              <a:rPr lang="en-US" sz="1400" b="1" u="sng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03:00 </a:t>
            </a:r>
            <a:r>
              <a:rPr lang="en-US" sz="1400" b="1" u="sng" dirty="0">
                <a:solidFill>
                  <a:srgbClr val="154A78"/>
                </a:solidFill>
                <a:latin typeface="Source Sans Pro Light"/>
                <a:cs typeface="Source Sans Pro Light"/>
              </a:rPr>
              <a:t>(UTC) / 11:00 (</a:t>
            </a:r>
            <a:r>
              <a:rPr lang="en-US" sz="1400" b="1" u="sng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SGT</a:t>
            </a:r>
            <a:r>
              <a:rPr lang="en-US" sz="1400" b="1" u="sng" dirty="0">
                <a:solidFill>
                  <a:srgbClr val="154A78"/>
                </a:solidFill>
                <a:latin typeface="Source Sans Pro Light"/>
                <a:cs typeface="Source Sans Pro Light"/>
              </a:rPr>
              <a:t>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Calendar &amp; Future Topics for APAC Space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250314" y="1130300"/>
            <a:ext cx="8665086" cy="3638508"/>
            <a:chOff x="295987" y="1483780"/>
            <a:chExt cx="7447542" cy="3448560"/>
          </a:xfrm>
        </p:grpSpPr>
        <p:sp>
          <p:nvSpPr>
            <p:cNvPr id="49" name="Chevron 48"/>
            <p:cNvSpPr/>
            <p:nvPr/>
          </p:nvSpPr>
          <p:spPr>
            <a:xfrm>
              <a:off x="544104" y="3172029"/>
              <a:ext cx="7022592" cy="91440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808294" y="3127367"/>
              <a:ext cx="166258" cy="166258"/>
            </a:xfrm>
            <a:prstGeom prst="ellipse">
              <a:avLst/>
            </a:prstGeom>
            <a:solidFill>
              <a:srgbClr val="1D98D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291990" y="3127367"/>
              <a:ext cx="166258" cy="1662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4529676" y="3127367"/>
              <a:ext cx="166258" cy="166258"/>
            </a:xfrm>
            <a:prstGeom prst="ellipse">
              <a:avLst/>
            </a:prstGeom>
            <a:solidFill>
              <a:srgbClr val="DB6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755138" y="3127367"/>
              <a:ext cx="166258" cy="1662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6986963" y="3127367"/>
              <a:ext cx="166258" cy="166258"/>
            </a:xfrm>
            <a:prstGeom prst="ellipse">
              <a:avLst/>
            </a:prstGeom>
            <a:solidFill>
              <a:srgbClr val="1768B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316226" y="1483781"/>
              <a:ext cx="1259550" cy="1259550"/>
              <a:chOff x="569487" y="2043501"/>
              <a:chExt cx="1346792" cy="1346792"/>
            </a:xfrm>
          </p:grpSpPr>
          <p:sp>
            <p:nvSpPr>
              <p:cNvPr id="11" name="Teardrop 10"/>
              <p:cNvSpPr/>
              <p:nvPr/>
            </p:nvSpPr>
            <p:spPr>
              <a:xfrm rot="8100000">
                <a:off x="569487" y="2043501"/>
                <a:ext cx="1346792" cy="1346792"/>
              </a:xfrm>
              <a:prstGeom prst="teardrop">
                <a:avLst>
                  <a:gd name="adj" fmla="val 96125"/>
                </a:avLst>
              </a:prstGeom>
              <a:solidFill>
                <a:srgbClr val="2599D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94800" y="2386020"/>
                <a:ext cx="1273358" cy="7569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chemeClr val="bg1"/>
                    </a:solidFill>
                    <a:latin typeface="Source Sans Pro"/>
                    <a:cs typeface="Source Sans Pro"/>
                  </a:rPr>
                  <a:t>Mar</a:t>
                </a:r>
              </a:p>
              <a:p>
                <a:pPr algn="ctr"/>
                <a:r>
                  <a:rPr lang="en-US" sz="2000" dirty="0" smtClean="0">
                    <a:solidFill>
                      <a:schemeClr val="bg1"/>
                    </a:solidFill>
                    <a:latin typeface="Source Sans Pro"/>
                    <a:cs typeface="Source Sans Pro"/>
                  </a:rPr>
                  <a:t>2016</a:t>
                </a:r>
                <a:endParaRPr lang="en-US" sz="2000" dirty="0">
                  <a:solidFill>
                    <a:schemeClr val="bg1"/>
                  </a:solidFill>
                  <a:latin typeface="Source Sans Pro"/>
                  <a:cs typeface="Source Sans Pro"/>
                </a:endParaRP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1549777" y="1519428"/>
              <a:ext cx="1259550" cy="1783153"/>
              <a:chOff x="2105815" y="2043501"/>
              <a:chExt cx="1346792" cy="1906662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2641792" y="3772389"/>
                <a:ext cx="177774" cy="177774"/>
              </a:xfrm>
              <a:prstGeom prst="ellipse">
                <a:avLst/>
              </a:prstGeom>
              <a:solidFill>
                <a:srgbClr val="1B6F74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Source Sans Pro"/>
                  <a:cs typeface="Source Sans Pro"/>
                </a:endParaRPr>
              </a:p>
            </p:txBody>
          </p:sp>
          <p:grpSp>
            <p:nvGrpSpPr>
              <p:cNvPr id="22" name="Group 21"/>
              <p:cNvGrpSpPr/>
              <p:nvPr/>
            </p:nvGrpSpPr>
            <p:grpSpPr>
              <a:xfrm>
                <a:off x="2105815" y="2043501"/>
                <a:ext cx="1346792" cy="1346792"/>
                <a:chOff x="569487" y="2043501"/>
                <a:chExt cx="1346792" cy="1346792"/>
              </a:xfrm>
            </p:grpSpPr>
            <p:sp>
              <p:nvSpPr>
                <p:cNvPr id="23" name="Teardrop 22"/>
                <p:cNvSpPr/>
                <p:nvPr/>
              </p:nvSpPr>
              <p:spPr>
                <a:xfrm rot="8100000">
                  <a:off x="569487" y="2043501"/>
                  <a:ext cx="1346792" cy="1346792"/>
                </a:xfrm>
                <a:prstGeom prst="teardrop">
                  <a:avLst>
                    <a:gd name="adj" fmla="val 96125"/>
                  </a:avLst>
                </a:prstGeom>
                <a:solidFill>
                  <a:schemeClr val="accent3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latin typeface="Source Sans Pro"/>
                    <a:cs typeface="Source Sans Pro"/>
                  </a:endParaRPr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594800" y="2386020"/>
                  <a:ext cx="1273358" cy="7569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  <a:latin typeface="Source Sans Pro"/>
                      <a:cs typeface="Source Sans Pro"/>
                    </a:rPr>
                    <a:t>Apr</a:t>
                  </a:r>
                </a:p>
                <a:p>
                  <a:pPr algn="ctr"/>
                  <a:r>
                    <a:rPr lang="en-US" sz="2000" dirty="0" smtClean="0">
                      <a:solidFill>
                        <a:schemeClr val="bg1"/>
                      </a:solidFill>
                      <a:latin typeface="Source Sans Pro"/>
                      <a:cs typeface="Source Sans Pro"/>
                    </a:rPr>
                    <a:t>2016</a:t>
                  </a:r>
                  <a:endParaRPr lang="en-US" sz="2000" dirty="0">
                    <a:solidFill>
                      <a:schemeClr val="bg1"/>
                    </a:solidFill>
                    <a:latin typeface="Source Sans Pro"/>
                    <a:cs typeface="Source Sans Pro"/>
                  </a:endParaRPr>
                </a:p>
              </p:txBody>
            </p:sp>
          </p:grpSp>
        </p:grpSp>
        <p:grpSp>
          <p:nvGrpSpPr>
            <p:cNvPr id="25" name="Group 24"/>
            <p:cNvGrpSpPr/>
            <p:nvPr/>
          </p:nvGrpSpPr>
          <p:grpSpPr>
            <a:xfrm>
              <a:off x="2783328" y="1483780"/>
              <a:ext cx="1259550" cy="1259550"/>
              <a:chOff x="569486" y="2043500"/>
              <a:chExt cx="1346792" cy="1346792"/>
            </a:xfrm>
          </p:grpSpPr>
          <p:sp>
            <p:nvSpPr>
              <p:cNvPr id="26" name="Teardrop 25"/>
              <p:cNvSpPr/>
              <p:nvPr/>
            </p:nvSpPr>
            <p:spPr>
              <a:xfrm rot="8100000">
                <a:off x="569486" y="2043500"/>
                <a:ext cx="1346792" cy="1346792"/>
              </a:xfrm>
              <a:prstGeom prst="teardrop">
                <a:avLst>
                  <a:gd name="adj" fmla="val 96125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Source Sans Pro"/>
                  <a:cs typeface="Source Sans Pro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94800" y="2386020"/>
                <a:ext cx="1273358" cy="9214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Source Sans Pro"/>
                    <a:cs typeface="Source Sans Pro"/>
                  </a:rPr>
                  <a:t>Jun</a:t>
                </a:r>
              </a:p>
              <a:p>
                <a:pPr algn="ctr"/>
                <a:r>
                  <a:rPr lang="en-US" sz="2000" dirty="0" smtClean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Source Sans Pro"/>
                    <a:cs typeface="Source Sans Pro"/>
                  </a:rPr>
                  <a:t>2016</a:t>
                </a:r>
              </a:p>
              <a:p>
                <a:pPr algn="ctr"/>
                <a:r>
                  <a:rPr lang="en-US" sz="1000" dirty="0" smtClean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Source Sans Pro"/>
                    <a:cs typeface="Source Sans Pro"/>
                  </a:rPr>
                  <a:t>Face-to-Face</a:t>
                </a:r>
                <a:endParaRPr lang="en-US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Source Sans Pro"/>
                  <a:cs typeface="Source Sans Pro"/>
                </a:endParaRPr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4016879" y="1483781"/>
              <a:ext cx="1259550" cy="1259550"/>
              <a:chOff x="569487" y="2043501"/>
              <a:chExt cx="1346792" cy="1346792"/>
            </a:xfrm>
          </p:grpSpPr>
          <p:sp>
            <p:nvSpPr>
              <p:cNvPr id="31" name="Teardrop 30"/>
              <p:cNvSpPr/>
              <p:nvPr/>
            </p:nvSpPr>
            <p:spPr>
              <a:xfrm rot="8100000">
                <a:off x="569487" y="2043501"/>
                <a:ext cx="1346792" cy="1346792"/>
              </a:xfrm>
              <a:prstGeom prst="teardrop">
                <a:avLst>
                  <a:gd name="adj" fmla="val 96125"/>
                </a:avLst>
              </a:prstGeom>
              <a:solidFill>
                <a:schemeClr val="accent5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Source Sans Pro"/>
                  <a:cs typeface="Source Sans Pro"/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594800" y="2386020"/>
                <a:ext cx="1273358" cy="7569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chemeClr val="bg1"/>
                    </a:solidFill>
                    <a:latin typeface="Source Sans Pro"/>
                    <a:cs typeface="Source Sans Pro"/>
                  </a:rPr>
                  <a:t>Aug</a:t>
                </a:r>
              </a:p>
              <a:p>
                <a:pPr algn="ctr"/>
                <a:r>
                  <a:rPr lang="en-US" sz="2000" dirty="0" smtClean="0">
                    <a:solidFill>
                      <a:schemeClr val="bg1"/>
                    </a:solidFill>
                    <a:latin typeface="Source Sans Pro"/>
                    <a:cs typeface="Source Sans Pro"/>
                  </a:rPr>
                  <a:t>2016</a:t>
                </a:r>
                <a:endParaRPr lang="en-US" sz="2000" dirty="0">
                  <a:solidFill>
                    <a:schemeClr val="bg1"/>
                  </a:solidFill>
                  <a:latin typeface="Source Sans Pro"/>
                  <a:cs typeface="Source Sans Pro"/>
                </a:endParaRP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5250430" y="1483781"/>
              <a:ext cx="1259550" cy="1259550"/>
              <a:chOff x="569487" y="2043501"/>
              <a:chExt cx="1346792" cy="1346792"/>
            </a:xfrm>
          </p:grpSpPr>
          <p:sp>
            <p:nvSpPr>
              <p:cNvPr id="44" name="Teardrop 43"/>
              <p:cNvSpPr/>
              <p:nvPr/>
            </p:nvSpPr>
            <p:spPr>
              <a:xfrm rot="8100000">
                <a:off x="569487" y="2043501"/>
                <a:ext cx="1346792" cy="1346792"/>
              </a:xfrm>
              <a:prstGeom prst="teardrop">
                <a:avLst>
                  <a:gd name="adj" fmla="val 96125"/>
                </a:avLst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Source Sans Pro"/>
                  <a:cs typeface="Source Sans Pro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594800" y="2386020"/>
                <a:ext cx="1273358" cy="9214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Source Sans Pro"/>
                    <a:cs typeface="Source Sans Pro"/>
                  </a:rPr>
                  <a:t>Oct</a:t>
                </a:r>
              </a:p>
              <a:p>
                <a:pPr algn="ctr"/>
                <a:r>
                  <a:rPr lang="en-US" sz="2000" dirty="0" smtClean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Source Sans Pro"/>
                    <a:cs typeface="Source Sans Pro"/>
                  </a:rPr>
                  <a:t>2016</a:t>
                </a:r>
              </a:p>
              <a:p>
                <a:pPr algn="ctr"/>
                <a:r>
                  <a:rPr lang="en-US" sz="1000" dirty="0" smtClean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Source Sans Pro"/>
                    <a:cs typeface="Source Sans Pro"/>
                  </a:rPr>
                  <a:t>Face-to-Face</a:t>
                </a:r>
                <a:endParaRPr lang="en-US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Source Sans Pro"/>
                  <a:cs typeface="Source Sans Pro"/>
                </a:endParaRPr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6483979" y="1483781"/>
              <a:ext cx="1259550" cy="1259550"/>
              <a:chOff x="569487" y="2043501"/>
              <a:chExt cx="1346792" cy="1346792"/>
            </a:xfrm>
          </p:grpSpPr>
          <p:sp>
            <p:nvSpPr>
              <p:cNvPr id="36" name="Teardrop 35"/>
              <p:cNvSpPr/>
              <p:nvPr/>
            </p:nvSpPr>
            <p:spPr>
              <a:xfrm rot="8100000">
                <a:off x="569487" y="2043501"/>
                <a:ext cx="1346792" cy="1346792"/>
              </a:xfrm>
              <a:prstGeom prst="teardrop">
                <a:avLst>
                  <a:gd name="adj" fmla="val 96125"/>
                </a:avLst>
              </a:prstGeom>
              <a:solidFill>
                <a:srgbClr val="1768B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Source Sans Pro"/>
                  <a:cs typeface="Source Sans Pro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594800" y="2386020"/>
                <a:ext cx="1273358" cy="7569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chemeClr val="bg1"/>
                    </a:solidFill>
                    <a:latin typeface="Source Sans Pro"/>
                    <a:cs typeface="Source Sans Pro"/>
                  </a:rPr>
                  <a:t>Dec </a:t>
                </a:r>
              </a:p>
              <a:p>
                <a:pPr algn="ctr"/>
                <a:r>
                  <a:rPr lang="en-US" sz="2000" dirty="0" smtClean="0">
                    <a:solidFill>
                      <a:schemeClr val="bg1"/>
                    </a:solidFill>
                    <a:latin typeface="Source Sans Pro"/>
                    <a:cs typeface="Source Sans Pro"/>
                  </a:rPr>
                  <a:t>2016</a:t>
                </a:r>
                <a:endParaRPr lang="en-US" sz="2000" dirty="0">
                  <a:solidFill>
                    <a:schemeClr val="bg1"/>
                  </a:solidFill>
                  <a:latin typeface="Source Sans Pro"/>
                  <a:cs typeface="Source Sans Pro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295987" y="3457103"/>
              <a:ext cx="11908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Source Sans Pro Light"/>
                  <a:cs typeface="Source Sans Pro Light"/>
                </a:rPr>
                <a:t>GNSO, UA, </a:t>
              </a:r>
              <a:r>
                <a:rPr lang="en-US" sz="1400" dirty="0" err="1" smtClean="0">
                  <a:latin typeface="Source Sans Pro Light"/>
                  <a:cs typeface="Source Sans Pro Light"/>
                </a:rPr>
                <a:t>ccTLD</a:t>
              </a:r>
              <a:endParaRPr lang="en-US" sz="1400" dirty="0">
                <a:latin typeface="Source Sans Pro Light"/>
                <a:cs typeface="Source Sans Pro Light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84328" y="3444624"/>
              <a:ext cx="1261660" cy="14877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Arial" charset="0"/>
                <a:buChar char="•"/>
              </a:pPr>
              <a:r>
                <a:rPr lang="en-US" sz="1200" dirty="0">
                  <a:latin typeface="Source Sans Pro Light"/>
                  <a:cs typeface="Source Sans Pro Light"/>
                </a:rPr>
                <a:t>GNSO </a:t>
              </a:r>
              <a:r>
                <a:rPr lang="en-US" sz="1200" dirty="0" smtClean="0">
                  <a:latin typeface="Source Sans Pro Light"/>
                  <a:cs typeface="Source Sans Pro Light"/>
                </a:rPr>
                <a:t>Participation</a:t>
              </a:r>
              <a:endParaRPr lang="en-US" sz="1200" dirty="0">
                <a:latin typeface="Source Sans Pro Light"/>
                <a:cs typeface="Source Sans Pro Light"/>
              </a:endParaRPr>
            </a:p>
            <a:p>
              <a:pPr marL="171450" indent="-171450" algn="ctr">
                <a:buFont typeface="Arial" charset="0"/>
                <a:buChar char="•"/>
              </a:pPr>
              <a:r>
                <a:rPr lang="en-US" sz="1200" dirty="0" smtClean="0">
                  <a:latin typeface="Source Sans Pro Light"/>
                  <a:cs typeface="Source Sans Pro Light"/>
                </a:rPr>
                <a:t>Public </a:t>
              </a:r>
              <a:r>
                <a:rPr lang="en-US" sz="1200" dirty="0" smtClean="0">
                  <a:latin typeface="Source Sans Pro Light"/>
                  <a:cs typeface="Source Sans Pro Light"/>
                </a:rPr>
                <a:t>Commentary – New </a:t>
              </a:r>
              <a:r>
                <a:rPr lang="en-US" sz="1200" dirty="0" err="1" smtClean="0">
                  <a:latin typeface="Source Sans Pro Light"/>
                  <a:cs typeface="Source Sans Pro Light"/>
                </a:rPr>
                <a:t>gTLD</a:t>
              </a:r>
              <a:r>
                <a:rPr lang="en-US" sz="1200" dirty="0" smtClean="0">
                  <a:latin typeface="Source Sans Pro Light"/>
                  <a:cs typeface="Source Sans Pro Light"/>
                </a:rPr>
                <a:t> </a:t>
              </a:r>
              <a:r>
                <a:rPr lang="en-US" sz="1200" dirty="0" err="1" smtClean="0">
                  <a:latin typeface="Source Sans Pro Light"/>
                  <a:cs typeface="Source Sans Pro Light"/>
                </a:rPr>
                <a:t>Prog</a:t>
              </a:r>
              <a:r>
                <a:rPr lang="en-US" sz="1200" dirty="0" smtClean="0">
                  <a:latin typeface="Source Sans Pro Light"/>
                  <a:cs typeface="Source Sans Pro Light"/>
                </a:rPr>
                <a:t> Safeguards to Mitigate DNS </a:t>
              </a:r>
              <a:r>
                <a:rPr lang="en-US" sz="1200" dirty="0" smtClean="0">
                  <a:latin typeface="Source Sans Pro Light"/>
                  <a:cs typeface="Source Sans Pro Light"/>
                </a:rPr>
                <a:t>Abuse </a:t>
              </a:r>
              <a:endParaRPr lang="en-US" sz="1200" dirty="0" smtClean="0">
                <a:latin typeface="Source Sans Pro Light"/>
                <a:cs typeface="Source Sans Pro Light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799699" y="3457102"/>
              <a:ext cx="1210728" cy="1137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Arial" charset="0"/>
                <a:buChar char="•"/>
              </a:pPr>
              <a:r>
                <a:rPr lang="en-US" sz="1200" dirty="0">
                  <a:latin typeface="Source Sans Pro Light"/>
                  <a:cs typeface="Source Sans Pro Light"/>
                </a:rPr>
                <a:t>ICANN56 – Policy Forum</a:t>
              </a:r>
            </a:p>
            <a:p>
              <a:pPr marL="171450" indent="-171450" algn="ctr">
                <a:buFont typeface="Arial" charset="0"/>
                <a:buChar char="•"/>
              </a:pPr>
              <a:r>
                <a:rPr lang="en-US" sz="1200" dirty="0">
                  <a:latin typeface="Source Sans Pro Light"/>
                  <a:cs typeface="Source Sans Pro Light"/>
                </a:rPr>
                <a:t>Follow-up from Apr APAC Space</a:t>
              </a:r>
            </a:p>
            <a:p>
              <a:pPr marL="171450" indent="-171450" algn="ctr">
                <a:buFont typeface="Arial" charset="0"/>
                <a:buChar char="•"/>
              </a:pPr>
              <a:r>
                <a:rPr lang="en-US" sz="1200" dirty="0">
                  <a:latin typeface="Source Sans Pro Light"/>
                  <a:cs typeface="Source Sans Pro Light"/>
                </a:rPr>
                <a:t>Additional Topics TBC</a:t>
              </a:r>
              <a:endParaRPr lang="en-US" sz="1200" dirty="0">
                <a:latin typeface="Source Sans Pro Light"/>
                <a:cs typeface="Source Sans Pro Light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021817" y="3457102"/>
              <a:ext cx="11908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Source Sans Pro Light"/>
                  <a:cs typeface="Source Sans Pro Light"/>
                </a:rPr>
                <a:t>TBC</a:t>
              </a:r>
              <a:endParaRPr lang="en-US" sz="1400" dirty="0">
                <a:latin typeface="Source Sans Pro Light"/>
                <a:cs typeface="Source Sans Pro Light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224080" y="3444624"/>
              <a:ext cx="1221178" cy="1137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Arial" charset="0"/>
                <a:buChar char="•"/>
              </a:pPr>
              <a:r>
                <a:rPr lang="en-US" sz="1200" dirty="0">
                  <a:latin typeface="Source Sans Pro Light"/>
                  <a:cs typeface="Source Sans Pro Light"/>
                </a:rPr>
                <a:t>ICANN57 </a:t>
              </a:r>
              <a:endParaRPr lang="en-US" sz="1200" dirty="0" smtClean="0">
                <a:latin typeface="Source Sans Pro Light"/>
                <a:cs typeface="Source Sans Pro Light"/>
              </a:endParaRPr>
            </a:p>
            <a:p>
              <a:pPr algn="ctr"/>
              <a:r>
                <a:rPr lang="en-US" sz="1200" dirty="0" smtClean="0">
                  <a:latin typeface="Source Sans Pro Light"/>
                  <a:cs typeface="Source Sans Pro Light"/>
                </a:rPr>
                <a:t>(</a:t>
              </a:r>
              <a:r>
                <a:rPr lang="en-US" sz="1200" dirty="0">
                  <a:latin typeface="Source Sans Pro Light"/>
                  <a:cs typeface="Source Sans Pro Light"/>
                </a:rPr>
                <a:t>18th AGM)</a:t>
              </a:r>
            </a:p>
            <a:p>
              <a:pPr marL="171450" indent="-171450" algn="ctr">
                <a:buFont typeface="Arial" charset="0"/>
                <a:buChar char="•"/>
              </a:pPr>
              <a:r>
                <a:rPr lang="en-US" sz="1200" dirty="0">
                  <a:latin typeface="Source Sans Pro Light"/>
                  <a:cs typeface="Source Sans Pro Light"/>
                </a:rPr>
                <a:t>Follow-up from Aug APAC Space</a:t>
              </a:r>
            </a:p>
            <a:p>
              <a:pPr marL="171450" indent="-171450" algn="ctr">
                <a:buFont typeface="Arial" charset="0"/>
                <a:buChar char="•"/>
              </a:pPr>
              <a:r>
                <a:rPr lang="en-US" sz="1200" dirty="0">
                  <a:latin typeface="Source Sans Pro Light"/>
                  <a:cs typeface="Source Sans Pro Light"/>
                </a:rPr>
                <a:t>Additional Topics TBC</a:t>
              </a:r>
              <a:endParaRPr lang="en-US" sz="1200" dirty="0">
                <a:latin typeface="Source Sans Pro Light"/>
                <a:cs typeface="Source Sans Pro Light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522493" y="3444624"/>
              <a:ext cx="11908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Source Sans Pro Light"/>
                  <a:cs typeface="Source Sans Pro Light"/>
                </a:rPr>
                <a:t>TBC</a:t>
              </a:r>
              <a:endParaRPr lang="en-US" sz="1400" dirty="0">
                <a:latin typeface="Source Sans Pro Light"/>
                <a:cs typeface="Source Sans Pr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374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1235481" y="1337831"/>
            <a:ext cx="6673038" cy="137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1980"/>
              </a:lnSpc>
              <a:buFont typeface="Arial" charset="0"/>
              <a:buChar char="•"/>
            </a:pPr>
            <a:r>
              <a:rPr lang="en-US" sz="2400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ICANN Staff Update (10 - 15 </a:t>
            </a:r>
            <a:r>
              <a:rPr lang="en-US" sz="2400" dirty="0" err="1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mins</a:t>
            </a:r>
            <a:r>
              <a:rPr lang="en-US" sz="2400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)</a:t>
            </a:r>
          </a:p>
          <a:p>
            <a:pPr>
              <a:lnSpc>
                <a:spcPts val="1980"/>
              </a:lnSpc>
            </a:pPr>
            <a:endParaRPr lang="en-US" sz="2400" dirty="0" smtClean="0">
              <a:solidFill>
                <a:srgbClr val="154A78"/>
              </a:solidFill>
              <a:latin typeface="Source Sans Pro Light"/>
              <a:cs typeface="Source Sans Pro Light"/>
            </a:endParaRPr>
          </a:p>
          <a:p>
            <a:pPr marL="285750" indent="-285750">
              <a:lnSpc>
                <a:spcPts val="1980"/>
              </a:lnSpc>
              <a:buFont typeface="Arial" charset="0"/>
              <a:buChar char="•"/>
            </a:pPr>
            <a:r>
              <a:rPr lang="en-US" sz="2400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Community Discussion  (40 - 45 </a:t>
            </a:r>
            <a:r>
              <a:rPr lang="en-US" sz="2400" dirty="0" err="1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mins</a:t>
            </a:r>
            <a:r>
              <a:rPr lang="en-US" sz="2400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)</a:t>
            </a:r>
            <a:endParaRPr lang="en-US" sz="2400" dirty="0">
              <a:solidFill>
                <a:srgbClr val="154A78"/>
              </a:solidFill>
              <a:latin typeface="Source Sans Pro Light"/>
              <a:cs typeface="Source Sans Pro Light"/>
            </a:endParaRPr>
          </a:p>
          <a:p>
            <a:pPr>
              <a:lnSpc>
                <a:spcPts val="1980"/>
              </a:lnSpc>
            </a:pPr>
            <a:endParaRPr lang="en-US" sz="2400" dirty="0" smtClean="0">
              <a:solidFill>
                <a:srgbClr val="154A78"/>
              </a:solidFill>
              <a:latin typeface="Source Sans Pro Light"/>
              <a:cs typeface="Source Sans Pro Light"/>
            </a:endParaRPr>
          </a:p>
          <a:p>
            <a:pPr marL="285750" indent="-285750">
              <a:lnSpc>
                <a:spcPts val="1980"/>
              </a:lnSpc>
              <a:buFont typeface="Arial" charset="0"/>
              <a:buChar char="•"/>
            </a:pPr>
            <a:r>
              <a:rPr lang="en-US" sz="2400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AOB &amp; Closing (5 </a:t>
            </a:r>
            <a:r>
              <a:rPr lang="en-US" sz="2400" dirty="0" err="1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mins</a:t>
            </a:r>
            <a:r>
              <a:rPr lang="en-US" sz="2400" dirty="0" smtClean="0">
                <a:solidFill>
                  <a:srgbClr val="154A78"/>
                </a:solidFill>
                <a:latin typeface="Source Sans Pro Light"/>
                <a:cs typeface="Source Sans Pro Light"/>
              </a:rPr>
              <a:t>)</a:t>
            </a:r>
            <a:endParaRPr lang="en-US" sz="2400" dirty="0">
              <a:solidFill>
                <a:srgbClr val="154A78"/>
              </a:solidFill>
              <a:latin typeface="Source Sans Pro Light"/>
              <a:cs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Proposed </a:t>
            </a:r>
            <a:r>
              <a:rPr lang="en-US" sz="3000" dirty="0" err="1" smtClean="0"/>
              <a:t>Programme</a:t>
            </a:r>
            <a:r>
              <a:rPr lang="en-US" sz="3000" dirty="0" smtClean="0"/>
              <a:t> Flow for APAC Space (Webinar)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3105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7213</TotalTime>
  <Words>214</Words>
  <Application>Microsoft Macintosh PowerPoint</Application>
  <PresentationFormat>On-screen Show (4:3)</PresentationFormat>
  <Paragraphs>41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Source Sans Pro</vt:lpstr>
      <vt:lpstr>Source Sans Pro Light</vt:lpstr>
      <vt:lpstr>Arial</vt:lpstr>
      <vt:lpstr>Office Theme</vt:lpstr>
      <vt:lpstr>Calendar &amp; Future Topics for APAC Space</vt:lpstr>
      <vt:lpstr>Proposed Programme Flow for APAC Space (Webinar)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Joyce Chen</cp:lastModifiedBy>
  <cp:revision>215</cp:revision>
  <cp:lastPrinted>2015-04-13T15:10:57Z</cp:lastPrinted>
  <dcterms:created xsi:type="dcterms:W3CDTF">2015-01-07T16:11:05Z</dcterms:created>
  <dcterms:modified xsi:type="dcterms:W3CDTF">2016-04-01T06:44:50Z</dcterms:modified>
</cp:coreProperties>
</file>